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2" r:id="rId2"/>
  </p:sldMasterIdLst>
  <p:notesMasterIdLst>
    <p:notesMasterId r:id="rId16"/>
  </p:notesMasterIdLst>
  <p:handoutMasterIdLst>
    <p:handoutMasterId r:id="rId17"/>
  </p:handoutMasterIdLst>
  <p:sldIdLst>
    <p:sldId id="428" r:id="rId3"/>
    <p:sldId id="413" r:id="rId4"/>
    <p:sldId id="415" r:id="rId5"/>
    <p:sldId id="418" r:id="rId6"/>
    <p:sldId id="417" r:id="rId7"/>
    <p:sldId id="422" r:id="rId8"/>
    <p:sldId id="419" r:id="rId9"/>
    <p:sldId id="423" r:id="rId10"/>
    <p:sldId id="424" r:id="rId11"/>
    <p:sldId id="420" r:id="rId12"/>
    <p:sldId id="421" r:id="rId13"/>
    <p:sldId id="427" r:id="rId14"/>
    <p:sldId id="426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66"/>
    <a:srgbClr val="CCECFF"/>
    <a:srgbClr val="3399FF"/>
    <a:srgbClr val="9900CC"/>
    <a:srgbClr val="CC66FF"/>
    <a:srgbClr val="9966FF"/>
    <a:srgbClr val="006600"/>
    <a:srgbClr val="008000"/>
    <a:srgbClr val="99FF99"/>
    <a:srgbClr val="FF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Поступило апелляционных жалоб</a:t>
            </a:r>
          </a:p>
        </c:rich>
      </c:tx>
      <c:layout/>
    </c:title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19050"/>
          </c:spPr>
          <c:dPt>
            <c:idx val="0"/>
          </c:dPt>
          <c:dLbls>
            <c:dLbl>
              <c:idx val="0"/>
              <c:layout>
                <c:manualLayout>
                  <c:x val="1.3888888888888935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3888888888888935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23154</c:v>
                </c:pt>
                <c:pt idx="1">
                  <c:v>23207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>
          <c:showVal val="1"/>
        </c:dLbls>
        <c:gapWidth val="95"/>
        <c:gapDepth val="95"/>
        <c:shape val="cylinder"/>
        <c:axId val="76988416"/>
        <c:axId val="76989952"/>
        <c:axId val="0"/>
      </c:bar3DChart>
      <c:catAx>
        <c:axId val="76988416"/>
        <c:scaling>
          <c:orientation val="minMax"/>
        </c:scaling>
        <c:axPos val="b"/>
        <c:majorTickMark val="none"/>
        <c:tickLblPos val="nextTo"/>
        <c:crossAx val="76989952"/>
        <c:crosses val="autoZero"/>
        <c:auto val="1"/>
        <c:lblAlgn val="ctr"/>
        <c:lblOffset val="100"/>
      </c:catAx>
      <c:valAx>
        <c:axId val="76989952"/>
        <c:scaling>
          <c:orientation val="minMax"/>
        </c:scaling>
        <c:delete val="1"/>
        <c:axPos val="l"/>
        <c:numFmt formatCode="0%" sourceLinked="1"/>
        <c:tickLblPos val="nextTo"/>
        <c:crossAx val="76988416"/>
        <c:crosses val="autoZero"/>
        <c:crossBetween val="between"/>
      </c:valAx>
    </c:plotArea>
    <c:plotVisOnly val="1"/>
  </c:chart>
  <c:spPr>
    <a:scene3d>
      <a:camera prst="orthographicFront"/>
      <a:lightRig rig="threePt" dir="t"/>
    </a:scene3d>
    <a:sp3d>
      <a:bevelT w="6350"/>
    </a:sp3d>
  </c:spPr>
  <c:txPr>
    <a:bodyPr/>
    <a:lstStyle/>
    <a:p>
      <a:pPr>
        <a:defRPr sz="1400" baseline="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3200" dirty="0" smtClean="0"/>
              <a:t>Количество</a:t>
            </a:r>
            <a:r>
              <a:rPr lang="ru-RU" sz="3200" baseline="0" dirty="0" smtClean="0"/>
              <a:t> р</a:t>
            </a:r>
            <a:r>
              <a:rPr lang="ru-RU" sz="3200" dirty="0" smtClean="0"/>
              <a:t>ассмотренных дел </a:t>
            </a:r>
            <a:endParaRPr lang="ru-RU" sz="3200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20002</c:v>
                </c:pt>
                <c:pt idx="1">
                  <c:v>20228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64910848"/>
        <c:axId val="64912384"/>
        <c:axId val="0"/>
      </c:bar3DChart>
      <c:catAx>
        <c:axId val="64910848"/>
        <c:scaling>
          <c:orientation val="minMax"/>
        </c:scaling>
        <c:axPos val="b"/>
        <c:majorTickMark val="none"/>
        <c:tickLblPos val="nextTo"/>
        <c:crossAx val="64912384"/>
        <c:crosses val="autoZero"/>
        <c:auto val="1"/>
        <c:lblAlgn val="ctr"/>
        <c:lblOffset val="100"/>
      </c:catAx>
      <c:valAx>
        <c:axId val="64912384"/>
        <c:scaling>
          <c:orientation val="minMax"/>
          <c:max val="21000"/>
          <c:min val="0"/>
        </c:scaling>
        <c:delete val="1"/>
        <c:axPos val="l"/>
        <c:numFmt formatCode="General" sourceLinked="1"/>
        <c:majorTickMark val="none"/>
        <c:tickLblPos val="nextTo"/>
        <c:crossAx val="64910848"/>
        <c:crosses val="autoZero"/>
        <c:crossBetween val="between"/>
      </c:valAx>
      <c:spPr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Рассмотрено </a:t>
            </a:r>
            <a:r>
              <a:rPr lang="ru-RU" dirty="0" smtClean="0"/>
              <a:t>дел</a:t>
            </a:r>
            <a:r>
              <a:rPr lang="en-US" dirty="0" smtClean="0"/>
              <a:t> </a:t>
            </a:r>
            <a:r>
              <a:rPr lang="ru-RU" dirty="0" smtClean="0"/>
              <a:t>гражданской</a:t>
            </a:r>
            <a:r>
              <a:rPr lang="ru-RU" baseline="0" dirty="0" smtClean="0"/>
              <a:t> к</a:t>
            </a:r>
            <a:r>
              <a:rPr lang="ru-RU" dirty="0" smtClean="0"/>
              <a:t>оллегией</a:t>
            </a:r>
            <a:endParaRPr lang="ru-RU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10145</c:v>
                </c:pt>
                <c:pt idx="1">
                  <c:v>10269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65356544"/>
        <c:axId val="66069248"/>
        <c:axId val="0"/>
      </c:bar3DChart>
      <c:catAx>
        <c:axId val="65356544"/>
        <c:scaling>
          <c:orientation val="minMax"/>
        </c:scaling>
        <c:axPos val="b"/>
        <c:majorTickMark val="none"/>
        <c:tickLblPos val="nextTo"/>
        <c:crossAx val="66069248"/>
        <c:crosses val="autoZero"/>
        <c:auto val="1"/>
        <c:lblAlgn val="ctr"/>
        <c:lblOffset val="100"/>
      </c:catAx>
      <c:valAx>
        <c:axId val="66069248"/>
        <c:scaling>
          <c:orientation val="minMax"/>
          <c:max val="11000"/>
          <c:min val="0"/>
        </c:scaling>
        <c:delete val="1"/>
        <c:axPos val="l"/>
        <c:numFmt formatCode="General" sourceLinked="1"/>
        <c:majorTickMark val="none"/>
        <c:tickLblPos val="nextTo"/>
        <c:crossAx val="65356544"/>
        <c:crosses val="autoZero"/>
        <c:crossBetween val="between"/>
      </c:valAx>
      <c:spPr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Рассмотрено </a:t>
            </a:r>
            <a:r>
              <a:rPr lang="ru-RU" dirty="0" smtClean="0"/>
              <a:t>дел административной коллегией</a:t>
            </a:r>
            <a:endParaRPr lang="ru-RU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9787</c:v>
                </c:pt>
                <c:pt idx="1">
                  <c:v>9854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66071552"/>
        <c:axId val="77982336"/>
        <c:axId val="0"/>
      </c:bar3DChart>
      <c:catAx>
        <c:axId val="66071552"/>
        <c:scaling>
          <c:orientation val="minMax"/>
        </c:scaling>
        <c:axPos val="b"/>
        <c:majorTickMark val="none"/>
        <c:tickLblPos val="nextTo"/>
        <c:crossAx val="77982336"/>
        <c:crosses val="autoZero"/>
        <c:auto val="1"/>
        <c:lblAlgn val="ctr"/>
        <c:lblOffset val="100"/>
      </c:catAx>
      <c:valAx>
        <c:axId val="77982336"/>
        <c:scaling>
          <c:orientation val="minMax"/>
          <c:max val="10000"/>
          <c:min val="0"/>
        </c:scaling>
        <c:delete val="1"/>
        <c:axPos val="l"/>
        <c:numFmt formatCode="General" sourceLinked="1"/>
        <c:majorTickMark val="none"/>
        <c:tickLblPos val="nextTo"/>
        <c:crossAx val="66071552"/>
        <c:crosses val="autoZero"/>
        <c:crossBetween val="between"/>
      </c:valAx>
      <c:spPr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Рассмотрено </a:t>
            </a:r>
            <a:r>
              <a:rPr lang="ru-RU" dirty="0" smtClean="0"/>
              <a:t>дел по правилам рассмотрения дел в суде</a:t>
            </a:r>
            <a:r>
              <a:rPr lang="ru-RU" baseline="0" dirty="0" smtClean="0"/>
              <a:t> первой инстанции</a:t>
            </a:r>
            <a:endParaRPr lang="ru-RU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243</c:v>
                </c:pt>
                <c:pt idx="1">
                  <c:v>362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66113920"/>
        <c:axId val="76673408"/>
        <c:axId val="0"/>
      </c:bar3DChart>
      <c:catAx>
        <c:axId val="66113920"/>
        <c:scaling>
          <c:orientation val="minMax"/>
        </c:scaling>
        <c:axPos val="b"/>
        <c:majorTickMark val="none"/>
        <c:tickLblPos val="nextTo"/>
        <c:crossAx val="76673408"/>
        <c:crosses val="autoZero"/>
        <c:auto val="1"/>
        <c:lblAlgn val="ctr"/>
        <c:lblOffset val="100"/>
      </c:catAx>
      <c:valAx>
        <c:axId val="76673408"/>
        <c:scaling>
          <c:orientation val="minMax"/>
          <c:max val="400"/>
          <c:min val="0"/>
        </c:scaling>
        <c:delete val="1"/>
        <c:axPos val="l"/>
        <c:numFmt formatCode="General" sourceLinked="1"/>
        <c:majorTickMark val="none"/>
        <c:tickLblPos val="nextTo"/>
        <c:crossAx val="66113920"/>
        <c:crosses val="autoZero"/>
        <c:crossBetween val="between"/>
      </c:valAx>
      <c:spPr>
        <a:noFill/>
        <a:ln w="25400">
          <a:noFill/>
        </a:ln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Средняя нагрузка по суду</a:t>
            </a:r>
            <a:endParaRPr lang="ru-RU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104</c:v>
                </c:pt>
                <c:pt idx="1">
                  <c:v>112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65359872"/>
        <c:axId val="65363328"/>
        <c:axId val="0"/>
      </c:bar3DChart>
      <c:catAx>
        <c:axId val="65359872"/>
        <c:scaling>
          <c:orientation val="minMax"/>
        </c:scaling>
        <c:axPos val="b"/>
        <c:majorTickMark val="none"/>
        <c:tickLblPos val="nextTo"/>
        <c:crossAx val="65363328"/>
        <c:crosses val="autoZero"/>
        <c:auto val="1"/>
        <c:lblAlgn val="ctr"/>
        <c:lblOffset val="100"/>
      </c:catAx>
      <c:valAx>
        <c:axId val="65363328"/>
        <c:scaling>
          <c:orientation val="minMax"/>
          <c:max val="115"/>
          <c:min val="0"/>
        </c:scaling>
        <c:delete val="1"/>
        <c:axPos val="l"/>
        <c:numFmt formatCode="General" sourceLinked="1"/>
        <c:majorTickMark val="none"/>
        <c:tickLblPos val="nextTo"/>
        <c:crossAx val="65359872"/>
        <c:crosses val="autoZero"/>
        <c:crossBetween val="between"/>
      </c:valAx>
      <c:spPr>
        <a:noFill/>
        <a:ln w="25400">
          <a:noFill/>
        </a:ln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Нагрузка –</a:t>
            </a:r>
            <a:r>
              <a:rPr lang="ru-RU" baseline="0" dirty="0" smtClean="0"/>
              <a:t> гражданская коллегия</a:t>
            </a:r>
            <a:endParaRPr lang="ru-RU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108</c:v>
                </c:pt>
                <c:pt idx="1">
                  <c:v>108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76646656"/>
        <c:axId val="78390400"/>
        <c:axId val="0"/>
      </c:bar3DChart>
      <c:catAx>
        <c:axId val="76646656"/>
        <c:scaling>
          <c:orientation val="minMax"/>
        </c:scaling>
        <c:axPos val="b"/>
        <c:majorTickMark val="none"/>
        <c:tickLblPos val="nextTo"/>
        <c:crossAx val="78390400"/>
        <c:crosses val="autoZero"/>
        <c:auto val="1"/>
        <c:lblAlgn val="ctr"/>
        <c:lblOffset val="100"/>
      </c:catAx>
      <c:valAx>
        <c:axId val="78390400"/>
        <c:scaling>
          <c:orientation val="minMax"/>
          <c:max val="110"/>
          <c:min val="0"/>
        </c:scaling>
        <c:delete val="1"/>
        <c:axPos val="l"/>
        <c:numFmt formatCode="General" sourceLinked="1"/>
        <c:majorTickMark val="none"/>
        <c:tickLblPos val="nextTo"/>
        <c:crossAx val="76646656"/>
        <c:crosses val="autoZero"/>
        <c:crossBetween val="between"/>
      </c:valAx>
      <c:spPr>
        <a:noFill/>
        <a:ln w="25400">
          <a:noFill/>
        </a:ln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Нагрузка – административная коллегия </a:t>
            </a:r>
            <a:endParaRPr lang="ru-RU" dirty="0"/>
          </a:p>
        </c:rich>
      </c:tx>
      <c:layout/>
    </c:title>
    <c:view3D>
      <c:depthPercent val="90"/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101</c:v>
                </c:pt>
                <c:pt idx="1">
                  <c:v>117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</c:numCache>
            </c:numRef>
          </c:val>
        </c:ser>
        <c:dLbls/>
        <c:gapWidth val="55"/>
        <c:gapDepth val="55"/>
        <c:shape val="cylinder"/>
        <c:axId val="79443840"/>
        <c:axId val="79452800"/>
        <c:axId val="0"/>
      </c:bar3DChart>
      <c:catAx>
        <c:axId val="79443840"/>
        <c:scaling>
          <c:orientation val="minMax"/>
        </c:scaling>
        <c:axPos val="b"/>
        <c:majorTickMark val="none"/>
        <c:tickLblPos val="nextTo"/>
        <c:crossAx val="79452800"/>
        <c:crosses val="autoZero"/>
        <c:auto val="1"/>
        <c:lblAlgn val="ctr"/>
        <c:lblOffset val="100"/>
      </c:catAx>
      <c:valAx>
        <c:axId val="79452800"/>
        <c:scaling>
          <c:orientation val="minMax"/>
          <c:max val="120"/>
          <c:min val="0"/>
        </c:scaling>
        <c:delete val="1"/>
        <c:axPos val="l"/>
        <c:numFmt formatCode="General" sourceLinked="1"/>
        <c:majorTickMark val="none"/>
        <c:tickLblPos val="nextTo"/>
        <c:crossAx val="79443840"/>
        <c:crosses val="autoZero"/>
        <c:crossBetween val="between"/>
      </c:valAx>
      <c:spPr>
        <a:noFill/>
        <a:ln w="25400">
          <a:noFill/>
        </a:ln>
        <a:scene3d>
          <a:camera prst="orthographicFront"/>
          <a:lightRig rig="threePt" dir="t"/>
        </a:scene3d>
        <a:sp3d/>
      </c:spPr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Отменено/изменено </a:t>
            </a:r>
            <a:r>
              <a:rPr lang="ru-RU" baseline="0" dirty="0" smtClean="0"/>
              <a:t> </a:t>
            </a:r>
            <a:r>
              <a:rPr lang="ru-RU" sz="2400" baseline="0" dirty="0" smtClean="0"/>
              <a:t>10</a:t>
            </a:r>
            <a:r>
              <a:rPr lang="ru-RU" dirty="0" smtClean="0"/>
              <a:t>ААС </a:t>
            </a:r>
            <a:r>
              <a:rPr lang="ru-RU" dirty="0"/>
              <a:t>судебных актов АСМО</a:t>
            </a:r>
          </a:p>
        </c:rich>
      </c:tx>
      <c:layout/>
    </c:title>
    <c:view3D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1.3888888888888984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3888888888888984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Лист1!$A$2:$A$7</c:f>
              <c:strCache>
                <c:ptCount val="6"/>
                <c:pt idx="0">
                  <c:v>2019 год</c:v>
                </c:pt>
                <c:pt idx="1">
                  <c:v>2018 год</c:v>
                </c:pt>
                <c:pt idx="2">
                  <c:v>2017 год</c:v>
                </c:pt>
                <c:pt idx="3">
                  <c:v>2016 год</c:v>
                </c:pt>
                <c:pt idx="4">
                  <c:v>2015 год</c:v>
                </c:pt>
                <c:pt idx="5">
                  <c:v>2014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2973</c:v>
                </c:pt>
                <c:pt idx="1">
                  <c:v>3618</c:v>
                </c:pt>
                <c:pt idx="2">
                  <c:v>3417</c:v>
                </c:pt>
                <c:pt idx="3">
                  <c:v>2999</c:v>
                </c:pt>
                <c:pt idx="4">
                  <c:v>2891</c:v>
                </c:pt>
                <c:pt idx="5">
                  <c:v>2775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Лист1!$A$2:$A$7</c:f>
              <c:strCache>
                <c:ptCount val="6"/>
                <c:pt idx="0">
                  <c:v>2019 год</c:v>
                </c:pt>
                <c:pt idx="1">
                  <c:v>2018 год</c:v>
                </c:pt>
                <c:pt idx="2">
                  <c:v>2017 год</c:v>
                </c:pt>
                <c:pt idx="3">
                  <c:v>2016 год</c:v>
                </c:pt>
                <c:pt idx="4">
                  <c:v>2015 год</c:v>
                </c:pt>
                <c:pt idx="5">
                  <c:v>2014 год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dLbls>
            <c:showVal val="1"/>
          </c:dLbls>
          <c:cat>
            <c:strRef>
              <c:f>Лист1!$A$2:$A$7</c:f>
              <c:strCache>
                <c:ptCount val="6"/>
                <c:pt idx="0">
                  <c:v>2019 год</c:v>
                </c:pt>
                <c:pt idx="1">
                  <c:v>2018 год</c:v>
                </c:pt>
                <c:pt idx="2">
                  <c:v>2017 год</c:v>
                </c:pt>
                <c:pt idx="3">
                  <c:v>2016 год</c:v>
                </c:pt>
                <c:pt idx="4">
                  <c:v>2015 год</c:v>
                </c:pt>
                <c:pt idx="5">
                  <c:v>2014 год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</c:ser>
        <c:dLbls>
          <c:showVal val="1"/>
        </c:dLbls>
        <c:gapWidth val="95"/>
        <c:gapDepth val="95"/>
        <c:shape val="cylinder"/>
        <c:axId val="98976128"/>
        <c:axId val="98977664"/>
        <c:axId val="0"/>
      </c:bar3DChart>
      <c:catAx>
        <c:axId val="98976128"/>
        <c:scaling>
          <c:orientation val="minMax"/>
        </c:scaling>
        <c:axPos val="b"/>
        <c:majorTickMark val="none"/>
        <c:tickLblPos val="nextTo"/>
        <c:crossAx val="98977664"/>
        <c:crosses val="autoZero"/>
        <c:auto val="1"/>
        <c:lblAlgn val="ctr"/>
        <c:lblOffset val="100"/>
      </c:catAx>
      <c:valAx>
        <c:axId val="98977664"/>
        <c:scaling>
          <c:orientation val="minMax"/>
        </c:scaling>
        <c:delete val="1"/>
        <c:axPos val="l"/>
        <c:numFmt formatCode="General" sourceLinked="1"/>
        <c:tickLblPos val="nextTo"/>
        <c:crossAx val="98976128"/>
        <c:crosses val="autoZero"/>
        <c:crossBetween val="between"/>
      </c:valAx>
    </c:plotArea>
    <c:plotVisOnly val="1"/>
  </c:chart>
  <c:txPr>
    <a:bodyPr/>
    <a:lstStyle/>
    <a:p>
      <a:pPr>
        <a:defRPr sz="1400" baseline="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Отменено/изменено в судах кассационной инстанции судебных актов </a:t>
            </a:r>
            <a:r>
              <a:rPr lang="ru-RU" sz="2400" dirty="0"/>
              <a:t>10</a:t>
            </a:r>
            <a:r>
              <a:rPr lang="ru-RU" dirty="0"/>
              <a:t>ААС</a:t>
            </a:r>
          </a:p>
        </c:rich>
      </c:tx>
      <c:layout/>
    </c:title>
    <c:view3D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1.3888888888888984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3888888888888984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Лист1!$A$2:$A$7</c:f>
              <c:strCache>
                <c:ptCount val="6"/>
                <c:pt idx="0">
                  <c:v>2019 год</c:v>
                </c:pt>
                <c:pt idx="1">
                  <c:v>2018 год</c:v>
                </c:pt>
                <c:pt idx="2">
                  <c:v>2017 год</c:v>
                </c:pt>
                <c:pt idx="3">
                  <c:v>2016 год</c:v>
                </c:pt>
                <c:pt idx="4">
                  <c:v>2015 год</c:v>
                </c:pt>
                <c:pt idx="5">
                  <c:v>2014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656</c:v>
                </c:pt>
                <c:pt idx="1">
                  <c:v>681</c:v>
                </c:pt>
                <c:pt idx="2">
                  <c:v>527</c:v>
                </c:pt>
                <c:pt idx="3">
                  <c:v>683</c:v>
                </c:pt>
                <c:pt idx="4">
                  <c:v>729</c:v>
                </c:pt>
                <c:pt idx="5">
                  <c:v>714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Лист1!$A$2:$A$7</c:f>
              <c:strCache>
                <c:ptCount val="6"/>
                <c:pt idx="0">
                  <c:v>2019 год</c:v>
                </c:pt>
                <c:pt idx="1">
                  <c:v>2018 год</c:v>
                </c:pt>
                <c:pt idx="2">
                  <c:v>2017 год</c:v>
                </c:pt>
                <c:pt idx="3">
                  <c:v>2016 год</c:v>
                </c:pt>
                <c:pt idx="4">
                  <c:v>2015 год</c:v>
                </c:pt>
                <c:pt idx="5">
                  <c:v>2014 год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dLbls>
            <c:showVal val="1"/>
          </c:dLbls>
          <c:cat>
            <c:strRef>
              <c:f>Лист1!$A$2:$A$7</c:f>
              <c:strCache>
                <c:ptCount val="6"/>
                <c:pt idx="0">
                  <c:v>2019 год</c:v>
                </c:pt>
                <c:pt idx="1">
                  <c:v>2018 год</c:v>
                </c:pt>
                <c:pt idx="2">
                  <c:v>2017 год</c:v>
                </c:pt>
                <c:pt idx="3">
                  <c:v>2016 год</c:v>
                </c:pt>
                <c:pt idx="4">
                  <c:v>2015 год</c:v>
                </c:pt>
                <c:pt idx="5">
                  <c:v>2014 год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</c:ser>
        <c:dLbls>
          <c:showVal val="1"/>
        </c:dLbls>
        <c:gapWidth val="95"/>
        <c:gapDepth val="95"/>
        <c:shape val="cylinder"/>
        <c:axId val="100816768"/>
        <c:axId val="100818304"/>
        <c:axId val="0"/>
      </c:bar3DChart>
      <c:catAx>
        <c:axId val="100816768"/>
        <c:scaling>
          <c:orientation val="minMax"/>
        </c:scaling>
        <c:axPos val="b"/>
        <c:majorTickMark val="none"/>
        <c:tickLblPos val="nextTo"/>
        <c:crossAx val="100818304"/>
        <c:crosses val="autoZero"/>
        <c:auto val="1"/>
        <c:lblAlgn val="ctr"/>
        <c:lblOffset val="100"/>
      </c:catAx>
      <c:valAx>
        <c:axId val="100818304"/>
        <c:scaling>
          <c:orientation val="minMax"/>
        </c:scaling>
        <c:delete val="1"/>
        <c:axPos val="l"/>
        <c:numFmt formatCode="General" sourceLinked="1"/>
        <c:tickLblPos val="nextTo"/>
        <c:crossAx val="100816768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Нарушение процессуальных сроков</a:t>
            </a:r>
            <a:r>
              <a:rPr lang="ru-RU" baseline="0" dirty="0" smtClean="0"/>
              <a:t> </a:t>
            </a:r>
            <a:endParaRPr lang="ru-RU" dirty="0"/>
          </a:p>
        </c:rich>
      </c:tx>
      <c:layout>
        <c:manualLayout>
          <c:xMode val="edge"/>
          <c:yMode val="edge"/>
          <c:x val="0.26621997007506121"/>
          <c:y val="0"/>
        </c:manualLayout>
      </c:layout>
    </c:title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 дел, по которым нарушен срок направления с/а  </c:v>
                </c:pt>
              </c:strCache>
            </c:strRef>
          </c:tx>
          <c:dLbls>
            <c:dLbl>
              <c:idx val="0"/>
              <c:layout>
                <c:manualLayout>
                  <c:x val="2.4311320820181649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3.0389151025227035E-2"/>
                  <c:y val="-2.2222066687197289E-3"/>
                </c:manualLayout>
              </c:layout>
              <c:showVal val="1"/>
            </c:dLbl>
            <c:numFmt formatCode="0.0%" sourceLinked="0"/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1E-3</c:v>
                </c:pt>
                <c:pt idx="1">
                  <c:v>7.0000000000000001E-3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 дел, рассмотренных с нарушением срока </c:v>
                </c:pt>
              </c:strCache>
            </c:strRef>
          </c:tx>
          <c:dLbls>
            <c:dLbl>
              <c:idx val="0"/>
              <c:layout>
                <c:manualLayout>
                  <c:x val="2.2791863268920298E-2"/>
                  <c:y val="-2.2222066687197289E-3"/>
                </c:manualLayout>
              </c:layout>
              <c:showVal val="1"/>
            </c:dLbl>
            <c:dLbl>
              <c:idx val="1"/>
              <c:layout>
                <c:manualLayout>
                  <c:x val="4.1025353884056509E-2"/>
                  <c:y val="4.4444133374394578E-3"/>
                </c:manualLayout>
              </c:layout>
              <c:showVal val="1"/>
            </c:dLbl>
            <c:numFmt formatCode="0.0%" sourceLinked="0"/>
            <c:showVal val="1"/>
          </c:dLbls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3.0000000000000001E-3</c:v>
                </c:pt>
                <c:pt idx="1">
                  <c:v>3.0000000000000001E-3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100 % рассмотренных дел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2019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hape val="cylinder"/>
        <c:axId val="77031680"/>
        <c:axId val="78385152"/>
        <c:axId val="0"/>
      </c:bar3DChart>
      <c:catAx>
        <c:axId val="77031680"/>
        <c:scaling>
          <c:orientation val="minMax"/>
        </c:scaling>
        <c:axPos val="l"/>
        <c:majorTickMark val="none"/>
        <c:tickLblPos val="nextTo"/>
        <c:crossAx val="78385152"/>
        <c:crosses val="autoZero"/>
        <c:auto val="1"/>
        <c:lblAlgn val="ctr"/>
        <c:lblOffset val="100"/>
      </c:catAx>
      <c:valAx>
        <c:axId val="78385152"/>
        <c:scaling>
          <c:orientation val="minMax"/>
        </c:scaling>
        <c:delete val="1"/>
        <c:axPos val="b"/>
        <c:numFmt formatCode="0.00%" sourceLinked="1"/>
        <c:majorTickMark val="none"/>
        <c:tickLblPos val="nextTo"/>
        <c:crossAx val="7703168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       Динамика </a:t>
            </a:r>
            <a:r>
              <a:rPr lang="ru-RU" dirty="0"/>
              <a:t>показателей применительно к категориям споров</a:t>
            </a:r>
          </a:p>
        </c:rich>
      </c:tx>
      <c:layout/>
    </c:title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-0.19606745771361914"/>
                  <c:y val="-7.4992916208054719E-2"/>
                </c:manualLayout>
              </c:layout>
              <c:showVal val="1"/>
            </c:dLbl>
            <c:dLbl>
              <c:idx val="1"/>
              <c:layout>
                <c:manualLayout>
                  <c:x val="0.14579861111111131"/>
                  <c:y val="-9.5032314509073592E-3"/>
                </c:manualLayout>
              </c:layout>
              <c:showVal val="1"/>
            </c:dLbl>
            <c:dLbl>
              <c:idx val="2"/>
              <c:layout>
                <c:manualLayout>
                  <c:x val="8.3835757509478026E-2"/>
                  <c:y val="0.11851302458160483"/>
                </c:manualLayout>
              </c:layout>
              <c:showVal val="1"/>
            </c:dLbl>
            <c:dLbl>
              <c:idx val="3"/>
              <c:layout>
                <c:manualLayout>
                  <c:x val="2.280156386701666E-2"/>
                  <c:y val="0.11932266531199738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неисполнение или ненадлежащее исполнение обязательств по договорам, количество дел указанной категории уменьшилось на 4,2%</c:v>
                </c:pt>
                <c:pt idx="1">
                  <c:v>дела о несостоятельности (банкротстве), количество дел указанной категории увеличилось на 3,6%</c:v>
                </c:pt>
                <c:pt idx="2">
                  <c:v>споры, связанные с применением законодательства о земле, количество дел указанной категории уменьшилось на 0,5% </c:v>
                </c:pt>
                <c:pt idx="3">
                  <c:v>споры, связанные с применением законодательства об административных правонарушениях, количество дел указанной категории уменьшилось на 0,3%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10322</c:v>
                </c:pt>
                <c:pt idx="1">
                  <c:v>3985</c:v>
                </c:pt>
                <c:pt idx="2">
                  <c:v>1618</c:v>
                </c:pt>
                <c:pt idx="3">
                  <c:v>864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142861642263221"/>
          <c:y val="0.21324665035699825"/>
          <c:w val="0.3761900929077362"/>
          <c:h val="0.65357364362286374"/>
        </c:manualLayout>
      </c:layout>
      <c:txPr>
        <a:bodyPr/>
        <a:lstStyle/>
        <a:p>
          <a:pPr>
            <a:defRPr sz="1200"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EE7E8F5D-33F4-4E50-AF62-9E004E8FE61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500B50B7-1BA3-4FD2-9BAF-BC2C0179A68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9B458-82D3-4D4A-8EE5-F1BFCBE5913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200B6D8-7EE9-4948-90D2-C7423AA31E53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9E6FE-3BB0-4C15-BFCD-AC4E1608B8EB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BB15C-4671-4B7A-9B67-D2E212F2602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E4FD-3F3A-498F-89D6-AE70EBD8EA2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D58B-C5A1-4931-927F-AC80DC69CDFD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FABA-62F4-4C2A-A56E-7642FAA1C80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DC6370-4DA9-4343-A406-7E86E3BAF2E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5DC88C-195B-4382-8245-9ECD2A794AD6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9C2E6-D64B-48FE-B9F1-07DF203E43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E9B0-CD95-4C5A-8B4B-510BCDD19B1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9E9B458-82D3-4D4A-8EE5-F1BFCBE5913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0B6D8-7EE9-4948-90D2-C7423AA31E5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F39E6FE-3BB0-4C15-BFCD-AC4E1608B8EB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ADBB15C-4671-4B7A-9B67-D2E212F2602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481E4FD-3F3A-498F-89D6-AE70EBD8EA2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2D58B-C5A1-4931-927F-AC80DC69CDF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301FABA-62F4-4C2A-A56E-7642FAA1C80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CDC6370-4DA9-4343-A406-7E86E3BAF2E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A5DC88C-195B-4382-8245-9ECD2A794A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9C2E6-D64B-48FE-B9F1-07DF203E437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BE9B0-CD95-4C5A-8B4B-510BCDD19B1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BF02AD4-8C01-49B2-9396-C4A2CC45A43E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BF02AD4-8C01-49B2-9396-C4A2CC45A43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graphicFrame>
        <p:nvGraphicFramePr>
          <p:cNvPr id="15" name="Диаграмма 14"/>
          <p:cNvGraphicFramePr/>
          <p:nvPr/>
        </p:nvGraphicFramePr>
        <p:xfrm>
          <a:off x="1500166" y="1571612"/>
          <a:ext cx="6600852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500166" y="5857892"/>
            <a:ext cx="34290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снижение на 0,2% в 2019 году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828800" y="1357298"/>
          <a:ext cx="54864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1285852" y="5643578"/>
            <a:ext cx="65008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снижение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показателя на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1,1% в 2019 году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1643042" y="5429264"/>
            <a:ext cx="6215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 есть количество рассмотренных дел уменьшилось на 1,2% в 2019 году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1500166" y="5357826"/>
            <a:ext cx="59293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 есть количество рассмотренных дел уменьшилось на 0,7% в 2019 году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357158" y="5214950"/>
            <a:ext cx="84296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процентном соотношении от общего числа рассмотренных дел количество дел, рассмотренных по правилам суда первой инстанции, уменьшилось на 0,6% в 2019 году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000232" y="5214950"/>
            <a:ext cx="20716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снижение на 7,1%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1714480" y="5214950"/>
            <a:ext cx="2786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показатель не изменился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1785918" y="5214950"/>
            <a:ext cx="24288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снижение на 13,9%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graphicFrame>
        <p:nvGraphicFramePr>
          <p:cNvPr id="3" name="Диаграмма 2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285720" y="5429264"/>
            <a:ext cx="84296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процентном соотношении от общего числа рассмотренных дел количество отмененных/измененных 10ААС судебных актов АСМО уменьшилось на 3% в 2019 году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graphicFrame>
        <p:nvGraphicFramePr>
          <p:cNvPr id="3" name="Диаграмма 2"/>
          <p:cNvGraphicFramePr/>
          <p:nvPr/>
        </p:nvGraphicFramePr>
        <p:xfrm>
          <a:off x="1828800" y="18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285720" y="5214950"/>
            <a:ext cx="8643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 процентном соотношении от общего числа рассмотренных дел и заявлений количество отмененных/измененных судами кассационной инстанции судебных актов 10ААС, не изменилось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500034" y="571480"/>
          <a:ext cx="835824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ir-con.ru/sitefiles/Partners/FmFbDc4AhzdeFUaRbbkNLiXiIyu6beA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870404" cy="1285884"/>
          </a:xfrm>
          <a:prstGeom prst="rect">
            <a:avLst/>
          </a:prstGeom>
          <a:noFill/>
        </p:spPr>
      </p:pic>
      <p:graphicFrame>
        <p:nvGraphicFramePr>
          <p:cNvPr id="3" name="Диаграмма 2"/>
          <p:cNvGraphicFramePr/>
          <p:nvPr/>
        </p:nvGraphicFramePr>
        <p:xfrm>
          <a:off x="642910" y="571480"/>
          <a:ext cx="8001056" cy="5667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6023</TotalTime>
  <Words>204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1_Бумажная</vt:lpstr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MCUA</dc:creator>
  <cp:lastModifiedBy>zayceva.li</cp:lastModifiedBy>
  <cp:revision>654</cp:revision>
  <dcterms:created xsi:type="dcterms:W3CDTF">2013-08-28T11:19:09Z</dcterms:created>
  <dcterms:modified xsi:type="dcterms:W3CDTF">2020-01-30T17:59:26Z</dcterms:modified>
</cp:coreProperties>
</file>